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7" r:id="rId5"/>
    <p:sldId id="268" r:id="rId6"/>
    <p:sldId id="269" r:id="rId7"/>
    <p:sldId id="258" r:id="rId8"/>
    <p:sldId id="261" r:id="rId9"/>
    <p:sldId id="271" r:id="rId10"/>
    <p:sldId id="262" r:id="rId11"/>
    <p:sldId id="263" r:id="rId12"/>
    <p:sldId id="265" r:id="rId13"/>
    <p:sldId id="273" r:id="rId14"/>
    <p:sldId id="274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0AE"/>
    <a:srgbClr val="562DFF"/>
    <a:srgbClr val="FFAC09"/>
    <a:srgbClr val="FF0145"/>
    <a:srgbClr val="FF0033"/>
    <a:srgbClr val="FFBE29"/>
    <a:srgbClr val="D1C9FF"/>
    <a:srgbClr val="46C9E5"/>
    <a:srgbClr val="31B1AD"/>
    <a:srgbClr val="47D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C40D-DC05-3847-A5CB-4ECB05CB6FDF}" type="datetimeFigureOut">
              <a:rPr lang="en-US" smtClean="0"/>
              <a:t>5/13/15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D7917-30AA-DA40-90AD-C070ABE27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1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leidahealth.org/gvi/" TargetMode="External"/><Relationship Id="rId4" Type="http://schemas.openxmlformats.org/officeDocument/2006/relationships/hyperlink" Target="http://www.consumerreports.org/cro/magazine/2014/08/top-scoring-hospitals-for-heart-surgery/index.htm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cobsinstitute.com/index.php/mission-vision" TargetMode="External"/><Relationship Id="rId4" Type="http://schemas.openxmlformats.org/officeDocument/2006/relationships/hyperlink" Target="http://www.massdevice.com/news/biomet-ceo-medtech-helps-curb-healthcare-costs-massdevicecom-cal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hs/data/nvsr/nvsr61/nvsr61_06.pdf" TargetMode="External"/><Relationship Id="rId4" Type="http://schemas.openxmlformats.org/officeDocument/2006/relationships/hyperlink" Target="http://circ.ahajournals.org/content/129/3/e28.full.pdf+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t.org/idc/groups/ahamah-public/@wcm/@sop/@smd/documents/downloadable/ucm_459072.pdf" TargetMode="External"/><Relationship Id="rId4" Type="http://schemas.openxmlformats.org/officeDocument/2006/relationships/hyperlink" Target="http://wonder.cdc.gov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wonder.cdc.gov/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://wonder.cdc.gov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ccd.cdc.gov/DHDSPAtlas/viewer.aspx?state=NY" TargetMode="External"/><Relationship Id="rId4" Type="http://schemas.openxmlformats.org/officeDocument/2006/relationships/hyperlink" Target="http://nccd.cdc.gov/DHDSPAtlas/viewer.aspx?extent=-9298433.812412424,-7580966.766045585,4803255.04932001,5758618.884029376&amp;mode=county&amp;state=NY&amp;thematicType=health&amp;filterIds=6,3,5,7,10,1&amp;filterOptions=1,1,1,1,1,1&amp;themeSubClassId=20&amp;overlays=Streets:0,1;cdc_base:0,1,2,3,4,5,6,15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indicators.gov/Indicators/Selection" TargetMode="External"/><Relationship Id="rId4" Type="http://schemas.openxmlformats.org/officeDocument/2006/relationships/hyperlink" Target="http://www.countyhealthrankings.org/app/new-york/2014/overvi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indicators.gov/Indicators/Selection" TargetMode="External"/><Relationship Id="rId4" Type="http://schemas.openxmlformats.org/officeDocument/2006/relationships/hyperlink" Target="http://www.ndep.nih.gov/media/CVD_FactSheet.pdf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nccd.cdc.gov/gisbrfss/select_question.aspx" TargetMode="External"/><Relationship Id="rId4" Type="http://schemas.openxmlformats.org/officeDocument/2006/relationships/hyperlink" Target="http://www.healthindicators.gov/Indicators/Selection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r>
              <a:rPr lang="en-US" baseline="0" dirty="0" smtClean="0"/>
              <a:t> statistics and interesting way to present them</a:t>
            </a:r>
          </a:p>
          <a:p>
            <a:r>
              <a:rPr lang="en-US" baseline="0" dirty="0" smtClean="0"/>
              <a:t>JI before I was here and after I was here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Who I worked with</a:t>
            </a:r>
          </a:p>
          <a:p>
            <a:r>
              <a:rPr lang="en-US" baseline="0" dirty="0" smtClean="0"/>
              <a:t>I was introduced to a wide variety of resources</a:t>
            </a:r>
          </a:p>
          <a:p>
            <a:r>
              <a:rPr lang="en-US" baseline="0" dirty="0" smtClean="0"/>
              <a:t>The information is out there; it’s just a matter of how committed you are to </a:t>
            </a:r>
            <a:r>
              <a:rPr lang="en-US" baseline="0" dirty="0" err="1" smtClean="0"/>
              <a:t>finidin</a:t>
            </a:r>
            <a:r>
              <a:rPr lang="en-US" baseline="0" dirty="0" smtClean="0"/>
              <a:t> 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I did it/ how it fits into JI story</a:t>
            </a:r>
          </a:p>
          <a:p>
            <a:r>
              <a:rPr lang="en-US" baseline="0" dirty="0" smtClean="0"/>
              <a:t>What I did</a:t>
            </a:r>
          </a:p>
          <a:p>
            <a:r>
              <a:rPr lang="en-US" baseline="0" dirty="0" smtClean="0"/>
              <a:t>JI Landscape before and after (before: 3 stats from 2006; after: my slides)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A5A1F-96AA-214E-9F5F-074EC654A0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15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“The GVI is the first of its kind…”: </a:t>
            </a:r>
            <a:r>
              <a:rPr lang="en-US" b="0" dirty="0" err="1" smtClean="0"/>
              <a:t>Kaleida</a:t>
            </a:r>
            <a:r>
              <a:rPr lang="en-US" b="0" baseline="0" dirty="0" smtClean="0"/>
              <a:t> Health – Gates Vascular Institute Homepage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http://www.kaleidahealth.org/gvi/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GVI was ranked as one of…”: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 Reports – Top Scoring Hospitals for Heart Surgery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http://www.consumerreports.org/cro/magazine/2014/08/top-scoring-hospitals-for-heart-surgery/index.htm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D7917-30AA-DA40-90AD-C070ABE27F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50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All Data: </a:t>
            </a:r>
            <a:r>
              <a:rPr lang="en-US" baseline="0" dirty="0" smtClean="0"/>
              <a:t>GVI patient records (extracted and calculated by Michael Whyte)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D7917-30AA-DA40-90AD-C070ABE27F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68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“The JI’s mission is to improve the treatment…”: </a:t>
            </a:r>
            <a:r>
              <a:rPr lang="en-US" b="0" dirty="0" smtClean="0"/>
              <a:t>Jacobs Institute</a:t>
            </a:r>
            <a:r>
              <a:rPr lang="en-US" b="0" baseline="0" dirty="0" smtClean="0"/>
              <a:t> Website – Mission &amp; Vision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http://www.jacobsinstitute.com/index.php/mission-vision</a:t>
            </a:r>
            <a:endParaRPr lang="en-US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Advancements</a:t>
            </a:r>
            <a:r>
              <a:rPr lang="en-US" sz="1200" b="1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Medical Technology: </a:t>
            </a:r>
            <a:r>
              <a:rPr lang="en-US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 Device – “Biomet CEO: </a:t>
            </a:r>
            <a:r>
              <a:rPr lang="en-US" sz="1200" b="0" u="non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Medtech</a:t>
            </a:r>
            <a:r>
              <a:rPr lang="en-US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helps curb healthcare costs”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http://www.massdevice.com/news/biomet-ceo-medtech-helps-curb-healthcare-costs-massdevicecom-call</a:t>
            </a:r>
            <a:r>
              <a:rPr lang="en-US" dirty="0" smtClean="0">
                <a:effectLst/>
              </a:rPr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D7917-30AA-DA40-90AD-C070ABE27F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1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Causes of Death in the U.S.:</a:t>
            </a:r>
            <a:r>
              <a:rPr lang="en-US" b="1" baseline="0" dirty="0" smtClean="0"/>
              <a:t> </a:t>
            </a:r>
            <a:r>
              <a:rPr lang="en-US" baseline="0" dirty="0" smtClean="0"/>
              <a:t>CDC – Causes of Death, 2011 preliminary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http://www.cdc.gov/nchs/data/nvsr/nvsr61/nvsr61_06.pdf</a:t>
            </a:r>
            <a:endParaRPr lang="en-US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“In the U.S.,</a:t>
            </a:r>
            <a:r>
              <a:rPr lang="en-US" sz="1200" b="1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every 40 seconds…”: </a:t>
            </a:r>
            <a:r>
              <a:rPr lang="en-US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Heart Association – Heart Disease and Stroke Statistics 2014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http://circ.ahajournals.org/content/129/3/e28.full.pdf+html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D7917-30AA-DA40-90AD-C070ABE27F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“By age 60, two in every three people…”: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AHA – Heart Disease and Stroke Statistics 2014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http://www.heart.org/idc/groups/ahamah-public/@wcm/@sop/@smd/documents/downloadable/ucm_459072.pdf</a:t>
            </a: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Causes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Death in Erie County: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CDC – County-Specific Data Portal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http://wonder.cdc.gov/</a:t>
            </a:r>
            <a:endParaRPr lang="en-US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Costs of Cardiovascular Disease: </a:t>
            </a:r>
            <a:r>
              <a:rPr lang="en-US" sz="1200" b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AHA – Heart Disease and Stroke Statistics 2014</a:t>
            </a:r>
            <a:r>
              <a:rPr lang="en-US" sz="1200" b="1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http://www.heart.org/idc/groups/ahamah-public/@wcm/@sop/@smd/documents/downloadable/ucm_459072.pdf</a:t>
            </a:r>
            <a:endParaRPr lang="en-US" sz="120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D7917-30AA-DA40-90AD-C070ABE27F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10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Heart Attack Death Rates: </a:t>
            </a:r>
            <a:r>
              <a:rPr lang="en-US" b="0" dirty="0" smtClean="0"/>
              <a:t>CDC – County</a:t>
            </a:r>
            <a:r>
              <a:rPr lang="en-US" b="0" baseline="0" dirty="0" smtClean="0"/>
              <a:t>-Specific Data Portal</a:t>
            </a:r>
            <a:r>
              <a:rPr lang="en-US" b="1" dirty="0" smtClean="0"/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http://wonder.cdc.gov/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D7917-30AA-DA40-90AD-C070ABE27F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10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Stroke Deaths: </a:t>
            </a:r>
            <a:r>
              <a:rPr lang="en-US" b="0" dirty="0" smtClean="0"/>
              <a:t>CDC – County-Specific Data Portal</a:t>
            </a:r>
            <a:r>
              <a:rPr lang="en-US" b="1" dirty="0" smtClean="0"/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http://wonder.cdc.gov/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D7917-30AA-DA40-90AD-C070ABE27F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05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Heart</a:t>
            </a:r>
            <a:r>
              <a:rPr lang="en-US" b="1" baseline="0" dirty="0" smtClean="0"/>
              <a:t> Attack Hospitalization Rates: </a:t>
            </a:r>
            <a:r>
              <a:rPr lang="en-US" b="0" baseline="0" dirty="0" smtClean="0"/>
              <a:t>CDC – Interactive Atlas of Heart Disease and Stroke Maps</a:t>
            </a:r>
            <a:r>
              <a:rPr lang="en-US" baseline="0" dirty="0" smtClean="0"/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http://nccd.cdc.gov/DHDSPAtlas/viewer.aspx?state=NY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r>
              <a:rPr lang="en-US" b="1" dirty="0" smtClean="0"/>
              <a:t>Stroke Hospitalization Rates: </a:t>
            </a:r>
            <a:r>
              <a:rPr lang="en-US" b="0" dirty="0" smtClean="0"/>
              <a:t>CDC – Interactive Atlas of Heart Disease and Stroke Maps</a:t>
            </a:r>
            <a:r>
              <a:rPr lang="en-US" b="1" dirty="0" smtClean="0"/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nccd.cdc.gov/DHDSPAtlas/viewer.aspx?extent=-9298433.812412424,-7580966.766045585,4803255.04932001,5758618.884029376&amp;mode=county&amp;state=NY&amp;thematicType=health&amp;filterIds=6,3,5,7,10,1&amp;filterOptions=1,1,1,1,1,1&amp;themeSubClassId=20&amp;overlays=Streets:0,1;cdc_base:0,1,2,3,4,5,6,15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D7917-30AA-DA40-90AD-C070ABE27F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57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Percentage</a:t>
            </a:r>
            <a:r>
              <a:rPr lang="en-US" b="1" baseline="0" dirty="0" smtClean="0"/>
              <a:t> of Adults Obese: </a:t>
            </a:r>
            <a:r>
              <a:rPr lang="en-US" b="0" baseline="0" dirty="0" smtClean="0"/>
              <a:t>National Center for Health Statistics – Health Indicators Warehouse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http://www.healthindicators.gov/Indicators/Selection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b="1" dirty="0" smtClean="0">
                <a:effectLst/>
              </a:rPr>
              <a:t>“In</a:t>
            </a:r>
            <a:r>
              <a:rPr lang="en-US" b="1" baseline="0" dirty="0" smtClean="0">
                <a:effectLst/>
              </a:rPr>
              <a:t> Western New York, over 1 in every 4…”: </a:t>
            </a:r>
            <a:r>
              <a:rPr lang="en-US" b="0" baseline="0" dirty="0" smtClean="0">
                <a:effectLst/>
              </a:rPr>
              <a:t>New York – County Health Rankings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http://www.countyhealthrankings.org/app/new-york/2014/overview</a:t>
            </a:r>
            <a:r>
              <a:rPr lang="en-US" dirty="0" smtClean="0">
                <a:effectLst/>
              </a:rPr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D7917-30AA-DA40-90AD-C070ABE27F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30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Percentage of Adults with Diabetes: </a:t>
            </a:r>
            <a:r>
              <a:rPr lang="en-US" b="0" dirty="0" smtClean="0"/>
              <a:t>National Center for Health Statistics</a:t>
            </a:r>
            <a:r>
              <a:rPr lang="en-US" b="0" baseline="0" dirty="0" smtClean="0"/>
              <a:t> – Health Indicators Warehouse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http://www.healthindicators.gov/Indicators/Selection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b="1" dirty="0" smtClean="0">
                <a:effectLst/>
              </a:rPr>
              <a:t>“2</a:t>
            </a:r>
            <a:r>
              <a:rPr lang="en-US" b="1" baseline="0" dirty="0" smtClean="0">
                <a:effectLst/>
              </a:rPr>
              <a:t> in every 3 people with diabetes…”: </a:t>
            </a:r>
            <a:r>
              <a:rPr lang="en-US" b="0" baseline="0" dirty="0" smtClean="0">
                <a:effectLst/>
              </a:rPr>
              <a:t>National Diabetes Education Program – CVD &amp; Diabetes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http://www.ndep.nih.gov/media/CVD_FactSheet.pdf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“Diabetes increases a person’s chance…”: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CDC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National Diabetes Statistics Report 2014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D7917-30AA-DA40-90AD-C070ABE27F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14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High Cholesterol Map: </a:t>
            </a:r>
            <a:r>
              <a:rPr lang="en-US" b="0" dirty="0" smtClean="0"/>
              <a:t>Behavioral Risk Factor Surveillance System</a:t>
            </a:r>
            <a:r>
              <a:rPr lang="en-US" b="0" baseline="0" dirty="0" smtClean="0"/>
              <a:t> – “Adults who have had their blood cholesterol checked and have been told it was high”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http://apps.nccd.cdc.gov/gisbrfss/select_question.aspx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“1 in every 3 people in Erie County…”: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Center for Health Statistics – Health Indicators Warehouse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http://www.healthindicators.gov/Indicators/Selection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“Over 1 in 5 people</a:t>
            </a:r>
            <a:r>
              <a:rPr lang="en-US" b="1" baseline="0" dirty="0" smtClean="0"/>
              <a:t> in Western New York…”: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Center for Health Statistics – Health Indicators Warehouse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http://www.healthindicators.gov/Indicators/Selection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D7917-30AA-DA40-90AD-C070ABE27F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3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999" y="387037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F676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B865-D4D2-B14A-AC7F-EC05DC4668E9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33AC-A349-E44E-8574-D5DEF7F6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5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B865-D4D2-B14A-AC7F-EC05DC4668E9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33AC-A349-E44E-8574-D5DEF7F6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9621" y="274638"/>
            <a:ext cx="554737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B865-D4D2-B14A-AC7F-EC05DC4668E9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33AC-A349-E44E-8574-D5DEF7F6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2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594" y="1600200"/>
            <a:ext cx="790120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B865-D4D2-B14A-AC7F-EC05DC4668E9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33AC-A349-E44E-8574-D5DEF7F6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4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F676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B865-D4D2-B14A-AC7F-EC05DC4668E9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33AC-A349-E44E-8574-D5DEF7F6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7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596" y="1600200"/>
            <a:ext cx="3878303" cy="4525963"/>
          </a:xfrm>
        </p:spPr>
        <p:txBody>
          <a:bodyPr/>
          <a:lstStyle>
            <a:lvl1pPr>
              <a:defRPr sz="2800">
                <a:solidFill>
                  <a:srgbClr val="5F676F"/>
                </a:solidFill>
              </a:defRPr>
            </a:lvl1pPr>
            <a:lvl2pPr>
              <a:defRPr sz="2400">
                <a:solidFill>
                  <a:srgbClr val="5F676F"/>
                </a:solidFill>
              </a:defRPr>
            </a:lvl2pPr>
            <a:lvl3pPr>
              <a:defRPr sz="2000">
                <a:solidFill>
                  <a:srgbClr val="5F676F"/>
                </a:solidFill>
              </a:defRPr>
            </a:lvl3pPr>
            <a:lvl4pPr>
              <a:defRPr sz="1800">
                <a:solidFill>
                  <a:srgbClr val="5F676F"/>
                </a:solidFill>
              </a:defRPr>
            </a:lvl4pPr>
            <a:lvl5pPr>
              <a:defRPr sz="1800">
                <a:solidFill>
                  <a:srgbClr val="5F676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224" y="1600200"/>
            <a:ext cx="3881576" cy="4525963"/>
          </a:xfrm>
        </p:spPr>
        <p:txBody>
          <a:bodyPr/>
          <a:lstStyle>
            <a:lvl1pPr>
              <a:defRPr sz="2800">
                <a:solidFill>
                  <a:srgbClr val="5F676F"/>
                </a:solidFill>
              </a:defRPr>
            </a:lvl1pPr>
            <a:lvl2pPr>
              <a:defRPr sz="2400">
                <a:solidFill>
                  <a:srgbClr val="5F676F"/>
                </a:solidFill>
              </a:defRPr>
            </a:lvl2pPr>
            <a:lvl3pPr>
              <a:defRPr sz="2000">
                <a:solidFill>
                  <a:srgbClr val="5F676F"/>
                </a:solidFill>
              </a:defRPr>
            </a:lvl3pPr>
            <a:lvl4pPr>
              <a:defRPr sz="1800">
                <a:solidFill>
                  <a:srgbClr val="5F676F"/>
                </a:solidFill>
              </a:defRPr>
            </a:lvl4pPr>
            <a:lvl5pPr>
              <a:defRPr sz="1800">
                <a:solidFill>
                  <a:srgbClr val="5F676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B865-D4D2-B14A-AC7F-EC05DC4668E9}" type="datetimeFigureOut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33AC-A349-E44E-8574-D5DEF7F6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2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594" y="1538224"/>
            <a:ext cx="38791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5594" y="2179251"/>
            <a:ext cx="38791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224" y="1535113"/>
            <a:ext cx="38815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224" y="2174875"/>
            <a:ext cx="38815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B865-D4D2-B14A-AC7F-EC05DC4668E9}" type="datetimeFigureOut">
              <a:rPr lang="en-US" smtClean="0"/>
              <a:t>5/13/15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33AC-A349-E44E-8574-D5DEF7F6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3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B865-D4D2-B14A-AC7F-EC05DC4668E9}" type="datetimeFigureOut">
              <a:rPr lang="en-US" smtClean="0"/>
              <a:t>5/13/15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33AC-A349-E44E-8574-D5DEF7F6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9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B865-D4D2-B14A-AC7F-EC05DC4668E9}" type="datetimeFigureOut">
              <a:rPr lang="en-US" smtClean="0"/>
              <a:t>5/13/15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33AC-A349-E44E-8574-D5DEF7F6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1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9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255" y="273050"/>
            <a:ext cx="48373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309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B865-D4D2-B14A-AC7F-EC05DC4668E9}" type="datetimeFigureOut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33AC-A349-E44E-8574-D5DEF7F6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2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40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940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9407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B865-D4D2-B14A-AC7F-EC05DC4668E9}" type="datetimeFigureOut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233AC-A349-E44E-8574-D5DEF7F6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7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594" y="274638"/>
            <a:ext cx="79012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594" y="1600200"/>
            <a:ext cx="79012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4B865-D4D2-B14A-AC7F-EC05DC4668E9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233AC-A349-E44E-8574-D5DEF7F6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8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AC0021"/>
          </a:solidFill>
          <a:latin typeface="TrajanPro-Regular"/>
          <a:ea typeface="+mj-ea"/>
          <a:cs typeface="TrajanPro-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F676F"/>
          </a:solidFill>
          <a:latin typeface="Footlight MT Light"/>
          <a:ea typeface="+mn-ea"/>
          <a:cs typeface="Footlight MT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F676F"/>
          </a:solidFill>
          <a:latin typeface="Footlight MT Light"/>
          <a:ea typeface="+mn-ea"/>
          <a:cs typeface="Footlight MT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F676F"/>
          </a:solidFill>
          <a:latin typeface="Footlight MT Light"/>
          <a:ea typeface="+mn-ea"/>
          <a:cs typeface="Footlight MT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F676F"/>
          </a:solidFill>
          <a:latin typeface="Footlight MT Light"/>
          <a:ea typeface="+mn-ea"/>
          <a:cs typeface="Footlight MT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F676F"/>
          </a:solidFill>
          <a:latin typeface="Footlight MT Light"/>
          <a:ea typeface="+mn-ea"/>
          <a:cs typeface="Footlight MT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978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AC0021"/>
                </a:solidFill>
                <a:latin typeface="TrajanPro-Regular"/>
                <a:cs typeface="TrajanPro-Regular"/>
              </a:rPr>
              <a:t>Vascular Disease in Western New York</a:t>
            </a:r>
            <a:endParaRPr lang="en-US" sz="6000" b="1" dirty="0">
              <a:solidFill>
                <a:srgbClr val="AC0021"/>
              </a:solidFill>
              <a:latin typeface="TrajanPro-Regular"/>
              <a:cs typeface="TrajanPro-Regular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02982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646C73"/>
                </a:solidFill>
                <a:latin typeface="TrajanPro-Regular"/>
                <a:cs typeface="TrajanPro-Regular"/>
              </a:rPr>
              <a:t>Jackie Kim</a:t>
            </a:r>
            <a:endParaRPr lang="en-US" sz="3600" dirty="0">
              <a:solidFill>
                <a:srgbClr val="646C73"/>
              </a:solidFill>
              <a:latin typeface="TrajanPro-Regular"/>
              <a:cs typeface="Traja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88321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7-17 at 4.49.3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723" b="2500"/>
          <a:stretch/>
        </p:blipFill>
        <p:spPr>
          <a:xfrm>
            <a:off x="0" y="0"/>
            <a:ext cx="9144000" cy="6887433"/>
          </a:xfrm>
          <a:prstGeom prst="rect">
            <a:avLst/>
          </a:prstGeom>
        </p:spPr>
      </p:pic>
      <p:pic>
        <p:nvPicPr>
          <p:cNvPr id="3" name="Picture 2" descr="Screen Shot 2014-07-17 at 4.51.2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1" t="10834" r="21180" b="1944"/>
          <a:stretch/>
        </p:blipFill>
        <p:spPr>
          <a:xfrm>
            <a:off x="4667248" y="216905"/>
            <a:ext cx="4159251" cy="656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7-17 at 4.49.3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9" r="9642" b="2649"/>
          <a:stretch/>
        </p:blipFill>
        <p:spPr>
          <a:xfrm>
            <a:off x="1" y="0"/>
            <a:ext cx="9162288" cy="6897714"/>
          </a:xfrm>
          <a:prstGeom prst="rect">
            <a:avLst/>
          </a:prstGeom>
        </p:spPr>
      </p:pic>
      <p:pic>
        <p:nvPicPr>
          <p:cNvPr id="3" name="Picture 2" descr="Screen Shot 2014-07-17 at 4.51.36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6" t="39445" r="30382" b="24999"/>
          <a:stretch/>
        </p:blipFill>
        <p:spPr>
          <a:xfrm>
            <a:off x="5572125" y="1635124"/>
            <a:ext cx="1331088" cy="133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2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7-16 at 10.56.4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918" b="3152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4778375" y="4810126"/>
            <a:ext cx="249174" cy="393953"/>
          </a:xfrm>
          <a:prstGeom prst="up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flipV="1">
            <a:off x="6089650" y="5352924"/>
            <a:ext cx="249174" cy="393953"/>
          </a:xfrm>
          <a:prstGeom prst="up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flipV="1">
            <a:off x="5781675" y="5851652"/>
            <a:ext cx="249174" cy="393953"/>
          </a:xfrm>
          <a:prstGeom prst="up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2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D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-Point Star 2"/>
          <p:cNvSpPr/>
          <p:nvPr/>
        </p:nvSpPr>
        <p:spPr>
          <a:xfrm>
            <a:off x="1795590" y="184697"/>
            <a:ext cx="5634938" cy="4788556"/>
          </a:xfrm>
          <a:prstGeom prst="star12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00683" y="1313932"/>
            <a:ext cx="372256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latin typeface="Ropa Sans"/>
                <a:cs typeface="Ropa Sans"/>
              </a:rPr>
              <a:t>Causes of Death in the U.S.</a:t>
            </a:r>
            <a:endParaRPr lang="en-US" sz="3800" b="1" dirty="0">
              <a:latin typeface="Ropa Sans"/>
              <a:cs typeface="Ropa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9658" y="2502821"/>
            <a:ext cx="3503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rebuchet MS"/>
                <a:cs typeface="Trebuchet MS"/>
              </a:rPr>
              <a:t>#1: Cardiovascular Disease</a:t>
            </a:r>
          </a:p>
          <a:p>
            <a:r>
              <a:rPr lang="en-US" sz="2000" dirty="0" smtClean="0">
                <a:latin typeface="Trebuchet MS"/>
                <a:cs typeface="Trebuchet MS"/>
              </a:rPr>
              <a:t>#2: Tumor</a:t>
            </a:r>
          </a:p>
          <a:p>
            <a:r>
              <a:rPr lang="en-US" sz="2000" dirty="0" smtClean="0">
                <a:latin typeface="Trebuchet MS"/>
                <a:cs typeface="Trebuchet MS"/>
              </a:rPr>
              <a:t>#3: Respiratory Disease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rebuchet MS"/>
                <a:cs typeface="Trebuchet MS"/>
              </a:rPr>
              <a:t>#4: Cerebrovascular Disease</a:t>
            </a:r>
            <a:endParaRPr lang="en-US" sz="20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861298" y="5091312"/>
            <a:ext cx="5693331" cy="1401526"/>
          </a:xfrm>
          <a:prstGeom prst="plaque">
            <a:avLst/>
          </a:prstGeom>
          <a:solidFill>
            <a:srgbClr val="6565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09464" y="5222703"/>
            <a:ext cx="521159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Trebuchet MS"/>
                <a:cs typeface="Trebuchet MS"/>
              </a:rPr>
              <a:t>In the U.S., every 40 seconds, one person dies of cardiovascular disease and another suffers a stroke.  </a:t>
            </a:r>
            <a:endParaRPr lang="en-US" sz="23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13" name="Picture 12" descr="stopwa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86" y="4799328"/>
            <a:ext cx="1412697" cy="178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3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Costs of CV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r="2246"/>
          <a:stretch/>
        </p:blipFill>
        <p:spPr>
          <a:xfrm>
            <a:off x="364956" y="4156764"/>
            <a:ext cx="8421259" cy="2576015"/>
          </a:xfrm>
          <a:prstGeom prst="rect">
            <a:avLst/>
          </a:prstGeom>
          <a:effectLst/>
        </p:spPr>
      </p:pic>
      <p:sp>
        <p:nvSpPr>
          <p:cNvPr id="2" name="Rectangle 1"/>
          <p:cNvSpPr/>
          <p:nvPr/>
        </p:nvSpPr>
        <p:spPr>
          <a:xfrm>
            <a:off x="364956" y="379580"/>
            <a:ext cx="3386801" cy="3738793"/>
          </a:xfrm>
          <a:prstGeom prst="rect">
            <a:avLst/>
          </a:prstGeom>
          <a:solidFill>
            <a:srgbClr val="46C9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08199" y="379580"/>
            <a:ext cx="4978016" cy="3738794"/>
          </a:xfrm>
          <a:prstGeom prst="rect">
            <a:avLst/>
          </a:prstGeom>
          <a:solidFill>
            <a:srgbClr val="D1C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5811" y="145995"/>
            <a:ext cx="5956100" cy="467173"/>
          </a:xfrm>
          <a:prstGeom prst="rect">
            <a:avLst/>
          </a:prstGeom>
          <a:solidFill>
            <a:srgbClr val="FF0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58453" y="91710"/>
            <a:ext cx="3421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Ropa Sans"/>
                <a:cs typeface="Ropa Sans"/>
              </a:rPr>
              <a:t>Cardiovascular Disease</a:t>
            </a:r>
            <a:endParaRPr lang="en-US" sz="2800" dirty="0">
              <a:solidFill>
                <a:srgbClr val="FFFFFF"/>
              </a:solidFill>
              <a:latin typeface="Ropa Sans"/>
              <a:cs typeface="Ropa Sans"/>
            </a:endParaRPr>
          </a:p>
        </p:txBody>
      </p:sp>
      <p:sp>
        <p:nvSpPr>
          <p:cNvPr id="7" name="Heart 6"/>
          <p:cNvSpPr/>
          <p:nvPr/>
        </p:nvSpPr>
        <p:spPr>
          <a:xfrm>
            <a:off x="1178147" y="934421"/>
            <a:ext cx="1802714" cy="1637046"/>
          </a:xfrm>
          <a:prstGeom prst="hear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CVD Pie Char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3887" r="10056" b="4496"/>
          <a:stretch/>
        </p:blipFill>
        <p:spPr>
          <a:xfrm>
            <a:off x="5080951" y="1304458"/>
            <a:ext cx="2325672" cy="2085376"/>
          </a:xfrm>
          <a:prstGeom prst="rect">
            <a:avLst/>
          </a:prstGeom>
        </p:spPr>
      </p:pic>
      <p:pic>
        <p:nvPicPr>
          <p:cNvPr id="19" name="Picture 18" descr="Screen Shot 2014-06-27 at 8.29.5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61" y="2001268"/>
            <a:ext cx="2252399" cy="2188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69646" y="3356265"/>
            <a:ext cx="442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Cardiovascular disease is responsible for over a third of all deaths in Erie County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06875" y="731931"/>
            <a:ext cx="4143375" cy="490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441936" y="745543"/>
            <a:ext cx="36757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595959"/>
                </a:solidFill>
                <a:latin typeface="Ropa Sans"/>
                <a:cs typeface="Ropa Sans"/>
              </a:rPr>
              <a:t>Causes of Death in Erie County</a:t>
            </a:r>
            <a:endParaRPr lang="en-US" sz="2200" b="1" dirty="0">
              <a:solidFill>
                <a:srgbClr val="595959"/>
              </a:solidFill>
              <a:latin typeface="Ropa Sans"/>
              <a:cs typeface="Ropa Sans"/>
            </a:endParaRPr>
          </a:p>
        </p:txBody>
      </p:sp>
      <p:sp>
        <p:nvSpPr>
          <p:cNvPr id="26" name="Isosceles Triangle 25"/>
          <p:cNvSpPr/>
          <p:nvPr/>
        </p:nvSpPr>
        <p:spPr>
          <a:xfrm rot="16200000">
            <a:off x="7982431" y="833144"/>
            <a:ext cx="476831" cy="269877"/>
          </a:xfrm>
          <a:prstGeom prst="triangle">
            <a:avLst/>
          </a:prstGeom>
          <a:solidFill>
            <a:srgbClr val="D1C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5400000" flipH="1">
            <a:off x="4090103" y="833144"/>
            <a:ext cx="476831" cy="269877"/>
          </a:xfrm>
          <a:prstGeom prst="triangle">
            <a:avLst/>
          </a:prstGeom>
          <a:solidFill>
            <a:srgbClr val="D1C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19125" y="2722609"/>
            <a:ext cx="2936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ebuchet MS"/>
                <a:cs typeface="Trebuchet MS"/>
              </a:rPr>
              <a:t>By age 60, two in every three people in the U.S. have cardiovascular disease</a:t>
            </a:r>
            <a:endParaRPr lang="en-US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21422" y="4790042"/>
            <a:ext cx="373357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FFFFFF"/>
                </a:solidFill>
                <a:latin typeface="Trebuchet MS"/>
                <a:cs typeface="Trebuchet MS"/>
              </a:rPr>
              <a:t>Over the next 20 years, the costs of cardiovascular disease in the U.S. are projected to grow by nearly </a:t>
            </a:r>
            <a:r>
              <a:rPr lang="en-US" sz="2000" b="1" dirty="0" smtClean="0">
                <a:solidFill>
                  <a:srgbClr val="2300AE"/>
                </a:solidFill>
                <a:latin typeface="Trebuchet MS"/>
                <a:cs typeface="Trebuchet MS"/>
              </a:rPr>
              <a:t>400%</a:t>
            </a:r>
            <a:endParaRPr lang="en-US" sz="2000" b="1" dirty="0">
              <a:solidFill>
                <a:srgbClr val="2300AE"/>
              </a:solidFill>
              <a:latin typeface="Trebuchet MS"/>
              <a:cs typeface="Trebuchet MS"/>
            </a:endParaRPr>
          </a:p>
        </p:txBody>
      </p:sp>
      <p:pic>
        <p:nvPicPr>
          <p:cNvPr id="38" name="Picture 37" descr="Screen Shot 2014-07-16 at 11.12.31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0" t="19167" r="65291" b="69915"/>
          <a:stretch/>
        </p:blipFill>
        <p:spPr>
          <a:xfrm>
            <a:off x="1576305" y="1360807"/>
            <a:ext cx="1011320" cy="7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7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7-16 at 2.06.1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r="9548" b="3056"/>
          <a:stretch/>
        </p:blipFill>
        <p:spPr>
          <a:xfrm>
            <a:off x="-13101" y="0"/>
            <a:ext cx="9157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8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16 at 10.56.0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3889" r="7181" b="6667"/>
          <a:stretch/>
        </p:blipFill>
        <p:spPr>
          <a:xfrm>
            <a:off x="0" y="363709"/>
            <a:ext cx="9144000" cy="589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2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7-16 at 2.06.1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9722" b="2778"/>
          <a:stretch/>
        </p:blipFill>
        <p:spPr>
          <a:xfrm>
            <a:off x="-15875" y="0"/>
            <a:ext cx="9156201" cy="68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1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7-16 at 2.06.4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r="9548" b="2500"/>
          <a:stretch/>
        </p:blipFill>
        <p:spPr>
          <a:xfrm>
            <a:off x="1" y="0"/>
            <a:ext cx="9144000" cy="688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3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16 at 11.04.13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r="9722" b="3056"/>
          <a:stretch/>
        </p:blipFill>
        <p:spPr>
          <a:xfrm>
            <a:off x="-13101" y="0"/>
            <a:ext cx="9157101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30251" y="4826001"/>
            <a:ext cx="106296" cy="106296"/>
          </a:xfrm>
          <a:prstGeom prst="line">
            <a:avLst/>
          </a:prstGeom>
          <a:ln w="25400"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28677" y="4829177"/>
            <a:ext cx="33143" cy="33143"/>
          </a:xfrm>
          <a:prstGeom prst="line">
            <a:avLst/>
          </a:prstGeom>
          <a:ln w="25400"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7077" y="4918077"/>
            <a:ext cx="33143" cy="33143"/>
          </a:xfrm>
          <a:prstGeom prst="line">
            <a:avLst/>
          </a:prstGeom>
          <a:ln w="25400"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17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7-16 at 10.56.3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9723" b="2778"/>
          <a:stretch/>
        </p:blipFill>
        <p:spPr>
          <a:xfrm>
            <a:off x="1" y="-1"/>
            <a:ext cx="9144000" cy="686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1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acobs Institut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DD6F28DFA9F42AAED78685FCC4275" ma:contentTypeVersion="1" ma:contentTypeDescription="Create a new document." ma:contentTypeScope="" ma:versionID="297d67357d3e4299dc0f5ecc20899fcd">
  <xsd:schema xmlns:xsd="http://www.w3.org/2001/XMLSchema" xmlns:xs="http://www.w3.org/2001/XMLSchema" xmlns:p="http://schemas.microsoft.com/office/2006/metadata/properties" xmlns:ns2="82156106-3388-4702-8859-a6183adfda86" targetNamespace="http://schemas.microsoft.com/office/2006/metadata/properties" ma:root="true" ma:fieldsID="b10fddef63678b85d9a7d29ffd8a5fdd" ns2:_="">
    <xsd:import namespace="82156106-3388-4702-8859-a6183adfda8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56106-3388-4702-8859-a6183adfda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098E41-5657-4598-83DE-1DEEAA27C6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F33F740-1DCC-4FCD-8B37-40E0266C49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0F93EE-AEC0-47A3-B392-6154776C2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156106-3388-4702-8859-a6183adfda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Jacobs Institute Template.potx</Template>
  <TotalTime>3650</TotalTime>
  <Words>908</Words>
  <Application>Microsoft Macintosh PowerPoint</Application>
  <PresentationFormat>On-screen Show (4:3)</PresentationFormat>
  <Paragraphs>58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Jacobs Institute Template</vt:lpstr>
      <vt:lpstr>Vascular Disease in Western New York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Jacobs Institute</dc:title>
  <dc:creator>Jackie Kim</dc:creator>
  <cp:lastModifiedBy>Allison Kupferman</cp:lastModifiedBy>
  <cp:revision>130</cp:revision>
  <dcterms:created xsi:type="dcterms:W3CDTF">2014-07-14T18:33:58Z</dcterms:created>
  <dcterms:modified xsi:type="dcterms:W3CDTF">2015-05-13T21:11:11Z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0x010100D38DD6F28DFA9F42AAED78685FCC4275</vt:lpwstr>
  </property>
</Properties>
</file>